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Instrument Sans Semi Bold"/>
      <p:regular r:id="rId17"/>
    </p:embeddedFont>
    <p:embeddedFont>
      <p:font typeface="Instrument Sans Semi Bold"/>
      <p:regular r:id="rId18"/>
    </p:embeddedFont>
    <p:embeddedFont>
      <p:font typeface="Instrument Sans Semi Bold"/>
      <p:regular r:id="rId19"/>
    </p:embeddedFont>
    <p:embeddedFont>
      <p:font typeface="Instrument Sans Semi Bold"/>
      <p:regular r:id="rId20"/>
    </p:embeddedFont>
    <p:embeddedFont>
      <p:font typeface="Instrument Sans Medium"/>
      <p:regular r:id="rId21"/>
    </p:embeddedFont>
    <p:embeddedFont>
      <p:font typeface="Instrument Sans Medium"/>
      <p:regular r:id="rId22"/>
    </p:embeddedFont>
    <p:embeddedFont>
      <p:font typeface="Instrument Sans Medium"/>
      <p:regular r:id="rId23"/>
    </p:embeddedFont>
    <p:embeddedFont>
      <p:font typeface="Instrument Sans Medium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slideLayout" Target="../slideLayouts/slideLayout4.xml"/><Relationship Id="rId6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slideLayout" Target="../slideLayouts/slideLayout7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slideLayout" Target="../slideLayouts/slideLayout8.xml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slideLayout" Target="../slideLayouts/slideLayout9.xml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55539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Анализ Эффективности Маркетинговых Кампаний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213259"/>
            <a:ext cx="130428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Данная презентация представляет собой детальный анализ эффективности маркетинговых кампаний и построение модели склонности к покупке, основанное на клиентских данных и истории покупок. Мы рассмотрим ключевые этапы анализа, методологии и полученные результаты, а также предложим практические рекомендации для бизнеса.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557117"/>
            <a:ext cx="1304282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endParaRPr lang="en-US" sz="1400" dirty="0"/>
          </a:p>
        </p:txBody>
      </p:sp>
      <p:sp>
        <p:nvSpPr>
          <p:cNvPr id="5" name="Text 3"/>
          <p:cNvSpPr/>
          <p:nvPr/>
        </p:nvSpPr>
        <p:spPr>
          <a:xfrm>
            <a:off x="793790" y="5102543"/>
            <a:ext cx="1304282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endParaRPr lang="en-US" sz="1400" dirty="0"/>
          </a:p>
        </p:txBody>
      </p:sp>
      <p:sp>
        <p:nvSpPr>
          <p:cNvPr id="6" name="Text 4"/>
          <p:cNvSpPr/>
          <p:nvPr/>
        </p:nvSpPr>
        <p:spPr>
          <a:xfrm>
            <a:off x="793790" y="5647968"/>
            <a:ext cx="1304282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endParaRPr lang="en-US" sz="1400" dirty="0"/>
          </a:p>
        </p:txBody>
      </p:sp>
      <p:sp>
        <p:nvSpPr>
          <p:cNvPr id="7" name="Text 5"/>
          <p:cNvSpPr/>
          <p:nvPr/>
        </p:nvSpPr>
        <p:spPr>
          <a:xfrm>
            <a:off x="793790" y="6193393"/>
            <a:ext cx="13042821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Skillbox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
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Akbar Sobirjonov</a:t>
            </a:r>
            <a:endParaRPr lang="en-US" sz="1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4384" y="618053"/>
            <a:ext cx="8879919" cy="7003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Общие Выводы и Рекомендации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784384" y="1654493"/>
            <a:ext cx="6418778" cy="2023467"/>
          </a:xfrm>
          <a:prstGeom prst="roundRect">
            <a:avLst>
              <a:gd name="adj" fmla="val 4652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016079" y="1886188"/>
            <a:ext cx="4210407" cy="3501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Успешное Выполнение Этапов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016079" y="2370773"/>
            <a:ext cx="5955387" cy="7169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Все этапы исследования, от предобработки до построения моделей, успешно завершены.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7427238" y="1654493"/>
            <a:ext cx="6418778" cy="2023467"/>
          </a:xfrm>
          <a:prstGeom prst="roundRect">
            <a:avLst>
              <a:gd name="adj" fmla="val 4652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7658933" y="1886188"/>
            <a:ext cx="3759994" cy="3501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Высокое Качество Моделей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658933" y="2370773"/>
            <a:ext cx="5955387" cy="10754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Модели классификации и склонности к покупке показали высокую точность, пригодную для реального применения.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784384" y="3902035"/>
            <a:ext cx="6418778" cy="2023467"/>
          </a:xfrm>
          <a:prstGeom prst="roundRect">
            <a:avLst>
              <a:gd name="adj" fmla="val 4652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1016079" y="4133731"/>
            <a:ext cx="4705469" cy="3501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Эффективность A/B-тестирования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1016079" y="4618315"/>
            <a:ext cx="5955387" cy="7169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Персонализированные email-кампании подтвердили свою эффективность.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7427238" y="3902035"/>
            <a:ext cx="6418778" cy="2023467"/>
          </a:xfrm>
          <a:prstGeom prst="roundRect">
            <a:avLst>
              <a:gd name="adj" fmla="val 4652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7658933" y="4133731"/>
            <a:ext cx="4251365" cy="3501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Возможности для Сегментации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7658933" y="4618315"/>
            <a:ext cx="5955387" cy="10754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Кластеризация выявила разнородность клиентской базы, открывая возможности для сегментированного маркетинга.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84384" y="6177558"/>
            <a:ext cx="13061633" cy="14339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Проект продемонстрировал высокую эффективность применённых методов, позволив получить глубокие инсайты о поведении клиентов. Рекомендуется масштабировать персонализированные кампании и активно использовать поведенческие и демографические данные для максимально точного таргетинга, что приведёт к значительному росту конверсии и лояльности клиентов.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31288"/>
            <a:ext cx="671405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Обзор Проекта и Задачи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78022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878860" y="2822734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1</a:t>
            </a:r>
            <a:endParaRPr lang="en-US" sz="2650" dirty="0"/>
          </a:p>
        </p:txBody>
      </p:sp>
      <p:sp>
        <p:nvSpPr>
          <p:cNvPr id="5" name="Text 3"/>
          <p:cNvSpPr/>
          <p:nvPr/>
        </p:nvSpPr>
        <p:spPr>
          <a:xfrm>
            <a:off x="1530906" y="28580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Цель Проекта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530906" y="3348514"/>
            <a:ext cx="342149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Повышение эффективности маркетинговых кампаний на основе анализа данных о клиентах и истории покупок.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5235893" y="278022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5320963" y="2822734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2</a:t>
            </a:r>
            <a:endParaRPr lang="en-US" sz="2650" dirty="0"/>
          </a:p>
        </p:txBody>
      </p:sp>
      <p:sp>
        <p:nvSpPr>
          <p:cNvPr id="9" name="Text 7"/>
          <p:cNvSpPr/>
          <p:nvPr/>
        </p:nvSpPr>
        <p:spPr>
          <a:xfrm>
            <a:off x="5973008" y="2858095"/>
            <a:ext cx="342149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Выявление Закономерностей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973008" y="3702844"/>
            <a:ext cx="342149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Идентификация ключевых паттернов в поведении покупателей для лучшего понимания их потребностей.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9677995" y="278022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9763065" y="2822734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3</a:t>
            </a:r>
            <a:endParaRPr lang="en-US" sz="2650" dirty="0"/>
          </a:p>
        </p:txBody>
      </p:sp>
      <p:sp>
        <p:nvSpPr>
          <p:cNvPr id="13" name="Text 11"/>
          <p:cNvSpPr/>
          <p:nvPr/>
        </p:nvSpPr>
        <p:spPr>
          <a:xfrm>
            <a:off x="10415111" y="28580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Построение Модели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10415111" y="3348514"/>
            <a:ext cx="342149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Разработка и валидация модели склонности к покупке для таргетированных рассылок.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93790" y="5409605"/>
            <a:ext cx="130428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Наш проект направлен на оптимизацию маркетинговых усилий через глубокий анализ клиентских данных. Мы стремимся не только выявить скрытые закономерности в покупательском поведении, но и создать прогностическую модель, которая позволит точно определять вероятность совершения покупки.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0218" y="621030"/>
            <a:ext cx="5942648" cy="5997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700"/>
              </a:lnSpc>
              <a:buNone/>
            </a:pPr>
            <a:r>
              <a:rPr lang="en-US" sz="37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1. Предобработка Данных</a:t>
            </a:r>
            <a:endParaRPr lang="en-US" sz="37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0218" y="1604486"/>
            <a:ext cx="959525" cy="141267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037517" y="1796296"/>
            <a:ext cx="2473643" cy="299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Сбор и Объединение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2037517" y="2211229"/>
            <a:ext cx="11802666" cy="6141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Данные из shop_database.db, personal_data.csv.gz, ids_first_company_positive.txt и ids_first_company_negative.txt были объединены.</a:t>
            </a:r>
            <a:endParaRPr lang="en-US" sz="15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218" y="3017163"/>
            <a:ext cx="959525" cy="115145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2037517" y="3208973"/>
            <a:ext cx="3446383" cy="299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Фильтрация и Нормализация</a:t>
            </a:r>
            <a:endParaRPr lang="en-US" sz="1850" dirty="0"/>
          </a:p>
        </p:txBody>
      </p:sp>
      <p:sp>
        <p:nvSpPr>
          <p:cNvPr id="8" name="Text 4"/>
          <p:cNvSpPr/>
          <p:nvPr/>
        </p:nvSpPr>
        <p:spPr>
          <a:xfrm>
            <a:off x="2037517" y="3623905"/>
            <a:ext cx="11802666" cy="307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Оставлены клиенты из страны с кодом 32. Наименования товаров и цветов приведены к единому формату.</a:t>
            </a:r>
            <a:endParaRPr lang="en-US" sz="150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218" y="4168616"/>
            <a:ext cx="959525" cy="1151453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2037517" y="4360426"/>
            <a:ext cx="4044672" cy="299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Удаление Дубликатов и Пропусков</a:t>
            </a:r>
            <a:endParaRPr lang="en-US" sz="1850" dirty="0"/>
          </a:p>
        </p:txBody>
      </p:sp>
      <p:sp>
        <p:nvSpPr>
          <p:cNvPr id="11" name="Text 6"/>
          <p:cNvSpPr/>
          <p:nvPr/>
        </p:nvSpPr>
        <p:spPr>
          <a:xfrm>
            <a:off x="2037517" y="4775359"/>
            <a:ext cx="11802666" cy="307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Явные дубликаты удалены, пропуски (например, в возрасте) заполнены медианой.</a:t>
            </a:r>
            <a:endParaRPr lang="en-US" sz="150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218" y="5320070"/>
            <a:ext cx="959525" cy="1151453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2037517" y="5511879"/>
            <a:ext cx="2759393" cy="299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Добавление Признаков</a:t>
            </a:r>
            <a:endParaRPr lang="en-US" sz="1850" dirty="0"/>
          </a:p>
        </p:txBody>
      </p:sp>
      <p:sp>
        <p:nvSpPr>
          <p:cNvPr id="14" name="Text 8"/>
          <p:cNvSpPr/>
          <p:nvPr/>
        </p:nvSpPr>
        <p:spPr>
          <a:xfrm>
            <a:off x="2037517" y="5926812"/>
            <a:ext cx="11802666" cy="307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Введены новые признаки, такие как наличие скидки и дата покупки в числовом формате, для обогащения анализа.</a:t>
            </a:r>
            <a:endParaRPr lang="en-US" sz="1500" dirty="0"/>
          </a:p>
        </p:txBody>
      </p:sp>
      <p:sp>
        <p:nvSpPr>
          <p:cNvPr id="15" name="Text 9"/>
          <p:cNvSpPr/>
          <p:nvPr/>
        </p:nvSpPr>
        <p:spPr>
          <a:xfrm>
            <a:off x="790218" y="6687383"/>
            <a:ext cx="13049964" cy="9211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Первым и одним из наиболее критичных этапов проекта стала предобработка данных. Мы собрали информацию из различных источников, обеспечив её чистоту и согласованность. Это включало не только стандартные операции по удалению дубликатов и заполнению пропусков, но и тщательную нормализацию текстовых полей, что значительно улучшило качество последующего анализа.</a:t>
            </a:r>
            <a:endParaRPr lang="en-US" sz="15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7954" y="611267"/>
            <a:ext cx="7537847" cy="6947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50"/>
              </a:lnSpc>
              <a:buNone/>
            </a:pPr>
            <a:r>
              <a:rPr lang="en-US" sz="43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2. Бинарная Классификация</a:t>
            </a:r>
            <a:endParaRPr lang="en-US" sz="4350" dirty="0"/>
          </a:p>
        </p:txBody>
      </p:sp>
      <p:sp>
        <p:nvSpPr>
          <p:cNvPr id="3" name="Text 1"/>
          <p:cNvSpPr/>
          <p:nvPr/>
        </p:nvSpPr>
        <p:spPr>
          <a:xfrm>
            <a:off x="777954" y="1861661"/>
            <a:ext cx="2778681" cy="347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Цель</a:t>
            </a:r>
            <a:endParaRPr lang="en-US" sz="2150" dirty="0"/>
          </a:p>
        </p:txBody>
      </p:sp>
      <p:sp>
        <p:nvSpPr>
          <p:cNvPr id="4" name="Text 2"/>
          <p:cNvSpPr/>
          <p:nvPr/>
        </p:nvSpPr>
        <p:spPr>
          <a:xfrm>
            <a:off x="777954" y="2431256"/>
            <a:ext cx="6266140" cy="7112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Восстановление пола клиентов в утерянной части данных.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77954" y="3364825"/>
            <a:ext cx="2778681" cy="347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Процесс</a:t>
            </a:r>
            <a:endParaRPr lang="en-US" sz="2150" dirty="0"/>
          </a:p>
        </p:txBody>
      </p:sp>
      <p:sp>
        <p:nvSpPr>
          <p:cNvPr id="6" name="Text 4"/>
          <p:cNvSpPr/>
          <p:nvPr/>
        </p:nvSpPr>
        <p:spPr>
          <a:xfrm>
            <a:off x="777954" y="3934420"/>
            <a:ext cx="6266140" cy="7112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Объединение признаков из personal_data_coeffs и других источников.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77954" y="4723448"/>
            <a:ext cx="6266140" cy="7112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Кодирование категориальных признаков (образование, город).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77954" y="5512475"/>
            <a:ext cx="6266140" cy="355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Разделение на тренировочную и тестовую выборки.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93925" y="1861661"/>
            <a:ext cx="2887742" cy="347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Модель и Результаты</a:t>
            </a:r>
            <a:endParaRPr lang="en-US" sz="2150" dirty="0"/>
          </a:p>
        </p:txBody>
      </p:sp>
      <p:sp>
        <p:nvSpPr>
          <p:cNvPr id="10" name="Text 8"/>
          <p:cNvSpPr/>
          <p:nvPr/>
        </p:nvSpPr>
        <p:spPr>
          <a:xfrm>
            <a:off x="7593925" y="2431256"/>
            <a:ext cx="6266140" cy="7112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Использовалась модель </a:t>
            </a:r>
            <a:pPr algn="l" indent="0" marL="0">
              <a:lnSpc>
                <a:spcPts val="2800"/>
              </a:lnSpc>
              <a:buNone/>
            </a:pPr>
            <a:r>
              <a:rPr lang="en-US" sz="1750" b="1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RandomForestClassifier</a:t>
            </a:r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, показавшая высокое качество на тестовых данных.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593925" y="3364825"/>
            <a:ext cx="2778681" cy="347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Показатели</a:t>
            </a:r>
            <a:endParaRPr lang="en-US" sz="2150" dirty="0"/>
          </a:p>
        </p:txBody>
      </p:sp>
      <p:sp>
        <p:nvSpPr>
          <p:cNvPr id="12" name="Text 10"/>
          <p:cNvSpPr/>
          <p:nvPr/>
        </p:nvSpPr>
        <p:spPr>
          <a:xfrm>
            <a:off x="7593925" y="3934420"/>
            <a:ext cx="6266140" cy="355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AUC ROC &gt; 0.85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7593925" y="4490085"/>
            <a:ext cx="6266140" cy="355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Модель успешно применена для предсказания пола.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777954" y="6195893"/>
            <a:ext cx="13074491" cy="14225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Для решения проблемы с отсутствующими данными о поле клиентов, мы разработали и обучили модель бинарной классификации. Используя RandomForestClassifier, мы достигли впечатляющей точности, что позволило корректно заполнить пробелы и обеспечить полноту данных для дальнейшего анализа. Этот шаг был ключевым для создания надёжной основы для последующих этапов.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01817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3. A/B-тестирование Эффективности Кампании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072884"/>
            <a:ext cx="4120753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5000</a:t>
            </a:r>
            <a:endParaRPr lang="en-US" sz="5850" dirty="0"/>
          </a:p>
        </p:txBody>
      </p:sp>
      <p:sp>
        <p:nvSpPr>
          <p:cNvPr id="4" name="Text 2"/>
          <p:cNvSpPr/>
          <p:nvPr/>
        </p:nvSpPr>
        <p:spPr>
          <a:xfrm>
            <a:off x="1436489" y="410468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Клиентов в Группе A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93790" y="4595098"/>
            <a:ext cx="41207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Получили персональную скидку.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5254704" y="3072884"/>
            <a:ext cx="4120872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5000</a:t>
            </a:r>
            <a:endParaRPr lang="en-US" sz="5850" dirty="0"/>
          </a:p>
        </p:txBody>
      </p:sp>
      <p:sp>
        <p:nvSpPr>
          <p:cNvPr id="7" name="Text 5"/>
          <p:cNvSpPr/>
          <p:nvPr/>
        </p:nvSpPr>
        <p:spPr>
          <a:xfrm>
            <a:off x="5897523" y="410468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Клиентов в Группе B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5254704" y="4595098"/>
            <a:ext cx="412087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Аналогичные клиенты без скидки.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9715738" y="3072884"/>
            <a:ext cx="4120753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0.05</a:t>
            </a:r>
            <a:endParaRPr lang="en-US" sz="5850" dirty="0"/>
          </a:p>
        </p:txBody>
      </p:sp>
      <p:sp>
        <p:nvSpPr>
          <p:cNvPr id="10" name="Text 8"/>
          <p:cNvSpPr/>
          <p:nvPr/>
        </p:nvSpPr>
        <p:spPr>
          <a:xfrm>
            <a:off x="10358438" y="410468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P-Value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9715738" y="4595098"/>
            <a:ext cx="41207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Показатель статистической значимости.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93790" y="5576054"/>
            <a:ext cx="130428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Для оценки эффективности персональной email-кампании, мы провели строгое A/B-тестирование. Сравнивая конверсию двух групп клиентов, мы статистически подтвердили, что персональная скидка значительно увеличивает вероятность покупки. Это даёт чёткое обоснование для дальнейшего использования персонализированного подхода в маркетинге.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9503" y="620316"/>
            <a:ext cx="6351627" cy="5991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700"/>
              </a:lnSpc>
              <a:buNone/>
            </a:pPr>
            <a:r>
              <a:rPr lang="en-US" sz="37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4. Кластеризация Клиентов</a:t>
            </a:r>
            <a:endParaRPr lang="en-US" sz="37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87046" y="3168967"/>
            <a:ext cx="6656189" cy="665618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4847153" y="5339596"/>
            <a:ext cx="323493" cy="4043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050"/>
              </a:lnSpc>
              <a:buNone/>
            </a:pPr>
            <a:r>
              <a:rPr lang="en-US" sz="25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1</a:t>
            </a:r>
            <a:endParaRPr lang="en-US" sz="250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7046" y="3168967"/>
            <a:ext cx="6656189" cy="6656189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198037" y="3988713"/>
            <a:ext cx="323493" cy="4043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050"/>
              </a:lnSpc>
              <a:buNone/>
            </a:pPr>
            <a:r>
              <a:rPr lang="en-US" sz="25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2</a:t>
            </a:r>
            <a:endParaRPr lang="en-US" sz="25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7046" y="3168967"/>
            <a:ext cx="6656189" cy="6656189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108394" y="3988713"/>
            <a:ext cx="323493" cy="4043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050"/>
              </a:lnSpc>
              <a:buNone/>
            </a:pPr>
            <a:r>
              <a:rPr lang="en-US" sz="25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3</a:t>
            </a:r>
            <a:endParaRPr lang="en-US" sz="2500" dirty="0"/>
          </a:p>
        </p:txBody>
      </p:sp>
      <p:pic>
        <p:nvPicPr>
          <p:cNvPr id="9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7046" y="3168967"/>
            <a:ext cx="6656189" cy="6656189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9459278" y="5339596"/>
            <a:ext cx="323493" cy="4043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050"/>
              </a:lnSpc>
              <a:buNone/>
            </a:pPr>
            <a:r>
              <a:rPr lang="en-US" sz="25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4</a:t>
            </a:r>
            <a:endParaRPr lang="en-US" sz="2500" dirty="0"/>
          </a:p>
        </p:txBody>
      </p:sp>
      <p:sp>
        <p:nvSpPr>
          <p:cNvPr id="11" name="Text 5"/>
          <p:cNvSpPr/>
          <p:nvPr/>
        </p:nvSpPr>
        <p:spPr>
          <a:xfrm>
            <a:off x="789503" y="6712625"/>
            <a:ext cx="13051393" cy="9201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Кластеризация клиентской базы позволила нам выявить четыре distinctные группы клиентов, каждая со своими уникальными поведенческими характеристиками и предпочтениями. Эти инсайты являются бесценными для разработки целевых маркетинговых стратегий, позволяя адаптировать предложения под конкретные потребности каждого сегмента.</a:t>
            </a:r>
            <a:endParaRPr lang="en-US" sz="1500" dirty="0"/>
          </a:p>
        </p:txBody>
      </p:sp>
      <p:sp>
        <p:nvSpPr>
          <p:cNvPr id="12" name="Text 6"/>
          <p:cNvSpPr/>
          <p:nvPr/>
        </p:nvSpPr>
        <p:spPr>
          <a:xfrm>
            <a:off x="1114663" y="2683550"/>
            <a:ext cx="2396728" cy="2995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Кластер 0</a:t>
            </a:r>
            <a:endParaRPr lang="en-US" sz="1850" dirty="0"/>
          </a:p>
        </p:txBody>
      </p:sp>
      <p:sp>
        <p:nvSpPr>
          <p:cNvPr id="13" name="Text 7"/>
          <p:cNvSpPr/>
          <p:nvPr/>
        </p:nvSpPr>
        <p:spPr>
          <a:xfrm>
            <a:off x="789503" y="3098125"/>
            <a:ext cx="3047167" cy="9201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Молодые, активные, импульсивные покупатели со скидками.</a:t>
            </a:r>
            <a:endParaRPr lang="en-US" sz="1500" dirty="0"/>
          </a:p>
        </p:txBody>
      </p:sp>
      <p:sp>
        <p:nvSpPr>
          <p:cNvPr id="14" name="Text 8"/>
          <p:cNvSpPr/>
          <p:nvPr/>
        </p:nvSpPr>
        <p:spPr>
          <a:xfrm>
            <a:off x="4449366" y="1602819"/>
            <a:ext cx="2396728" cy="2995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Кластер 1</a:t>
            </a:r>
            <a:endParaRPr lang="en-US" sz="1850" dirty="0"/>
          </a:p>
        </p:txBody>
      </p:sp>
      <p:sp>
        <p:nvSpPr>
          <p:cNvPr id="15" name="Text 9"/>
          <p:cNvSpPr/>
          <p:nvPr/>
        </p:nvSpPr>
        <p:spPr>
          <a:xfrm>
            <a:off x="4124206" y="2017395"/>
            <a:ext cx="3047167" cy="9201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Старшая возрастная группа, предпочитающая товары для мужчин, без скидок.</a:t>
            </a:r>
            <a:endParaRPr lang="en-US" sz="1500" dirty="0"/>
          </a:p>
        </p:txBody>
      </p:sp>
      <p:sp>
        <p:nvSpPr>
          <p:cNvPr id="16" name="Text 10"/>
          <p:cNvSpPr/>
          <p:nvPr/>
        </p:nvSpPr>
        <p:spPr>
          <a:xfrm>
            <a:off x="7784068" y="1602819"/>
            <a:ext cx="2396728" cy="2995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Кластер 2</a:t>
            </a:r>
            <a:endParaRPr lang="en-US" sz="1850" dirty="0"/>
          </a:p>
        </p:txBody>
      </p:sp>
      <p:sp>
        <p:nvSpPr>
          <p:cNvPr id="17" name="Text 11"/>
          <p:cNvSpPr/>
          <p:nvPr/>
        </p:nvSpPr>
        <p:spPr>
          <a:xfrm>
            <a:off x="7458908" y="2017395"/>
            <a:ext cx="3047167" cy="9201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Активные пользователи с высоким personal_coef, склонные к дорогим покупкам.</a:t>
            </a:r>
            <a:endParaRPr lang="en-US" sz="1500" dirty="0"/>
          </a:p>
        </p:txBody>
      </p:sp>
      <p:sp>
        <p:nvSpPr>
          <p:cNvPr id="18" name="Text 12"/>
          <p:cNvSpPr/>
          <p:nvPr/>
        </p:nvSpPr>
        <p:spPr>
          <a:xfrm>
            <a:off x="11118890" y="2683550"/>
            <a:ext cx="2396728" cy="2995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Кластер 3</a:t>
            </a:r>
            <a:endParaRPr lang="en-US" sz="1850" dirty="0"/>
          </a:p>
        </p:txBody>
      </p:sp>
      <p:sp>
        <p:nvSpPr>
          <p:cNvPr id="19" name="Text 13"/>
          <p:cNvSpPr/>
          <p:nvPr/>
        </p:nvSpPr>
        <p:spPr>
          <a:xfrm>
            <a:off x="10793611" y="3098125"/>
            <a:ext cx="3047286" cy="9201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Малоактивные клиенты с редкими покупками, чаще со скидкой.</a:t>
            </a:r>
            <a:endParaRPr lang="en-US" sz="15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15200" y="0"/>
            <a:ext cx="73152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2440" y="1935480"/>
            <a:ext cx="5760720" cy="435864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3790" y="2345650"/>
            <a:ext cx="5727621" cy="28351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Визуализация метода локтя для выбора числа кластеров  </a:t>
            </a:r>
            <a:endParaRPr lang="en-US" sz="4450" dirty="0"/>
          </a:p>
        </p:txBody>
      </p:sp>
      <p:sp>
        <p:nvSpPr>
          <p:cNvPr id="5" name="Text 1"/>
          <p:cNvSpPr/>
          <p:nvPr/>
        </p:nvSpPr>
        <p:spPr>
          <a:xfrm>
            <a:off x="793790" y="5520928"/>
            <a:ext cx="57276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86400" y="0"/>
            <a:ext cx="91440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5030" y="1501140"/>
            <a:ext cx="8206740" cy="522732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3790" y="3054429"/>
            <a:ext cx="3898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Визуализация кластеров</a:t>
            </a:r>
            <a:endParaRPr lang="en-US" sz="4450" dirty="0"/>
          </a:p>
        </p:txBody>
      </p:sp>
      <p:sp>
        <p:nvSpPr>
          <p:cNvPr id="5" name="Text 1"/>
          <p:cNvSpPr/>
          <p:nvPr/>
        </p:nvSpPr>
        <p:spPr>
          <a:xfrm>
            <a:off x="793790" y="4812149"/>
            <a:ext cx="3898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53785"/>
            <a:ext cx="8470344" cy="673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300"/>
              </a:lnSpc>
              <a:buNone/>
            </a:pPr>
            <a:r>
              <a:rPr lang="en-US" sz="420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5. Модель Склонности к Покупке</a:t>
            </a:r>
            <a:endParaRPr lang="en-US" sz="4200" dirty="0"/>
          </a:p>
        </p:txBody>
      </p:sp>
      <p:sp>
        <p:nvSpPr>
          <p:cNvPr id="3" name="Shape 1"/>
          <p:cNvSpPr/>
          <p:nvPr/>
        </p:nvSpPr>
        <p:spPr>
          <a:xfrm>
            <a:off x="793790" y="1750338"/>
            <a:ext cx="161568" cy="810577"/>
          </a:xfrm>
          <a:prstGeom prst="roundRect">
            <a:avLst>
              <a:gd name="adj" fmla="val 56016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278493" y="1750338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Исходные Данные</a:t>
            </a:r>
            <a:endParaRPr lang="en-US" sz="2100" dirty="0"/>
          </a:p>
        </p:txBody>
      </p:sp>
      <p:sp>
        <p:nvSpPr>
          <p:cNvPr id="5" name="Text 3"/>
          <p:cNvSpPr/>
          <p:nvPr/>
        </p:nvSpPr>
        <p:spPr>
          <a:xfrm>
            <a:off x="1278493" y="2216110"/>
            <a:ext cx="12558117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Профиль клиентов, история покупок, характеристики товаров.</a:t>
            </a:r>
            <a:endParaRPr lang="en-US" sz="1650" dirty="0"/>
          </a:p>
        </p:txBody>
      </p:sp>
      <p:sp>
        <p:nvSpPr>
          <p:cNvPr id="6" name="Shape 4"/>
          <p:cNvSpPr/>
          <p:nvPr/>
        </p:nvSpPr>
        <p:spPr>
          <a:xfrm>
            <a:off x="1116925" y="2776299"/>
            <a:ext cx="161568" cy="810577"/>
          </a:xfrm>
          <a:prstGeom prst="roundRect">
            <a:avLst>
              <a:gd name="adj" fmla="val 56016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1601629" y="2776299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Цель</a:t>
            </a:r>
            <a:endParaRPr lang="en-US" sz="2100" dirty="0"/>
          </a:p>
        </p:txBody>
      </p:sp>
      <p:sp>
        <p:nvSpPr>
          <p:cNvPr id="8" name="Text 6"/>
          <p:cNvSpPr/>
          <p:nvPr/>
        </p:nvSpPr>
        <p:spPr>
          <a:xfrm>
            <a:off x="1601629" y="3242072"/>
            <a:ext cx="12234982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Предсказание вероятности покупки товара клиентом из города 1188 в стране 32.</a:t>
            </a:r>
            <a:endParaRPr lang="en-US" sz="1650" dirty="0"/>
          </a:p>
        </p:txBody>
      </p:sp>
      <p:sp>
        <p:nvSpPr>
          <p:cNvPr id="9" name="Shape 7"/>
          <p:cNvSpPr/>
          <p:nvPr/>
        </p:nvSpPr>
        <p:spPr>
          <a:xfrm>
            <a:off x="1440180" y="3802261"/>
            <a:ext cx="161568" cy="810577"/>
          </a:xfrm>
          <a:prstGeom prst="roundRect">
            <a:avLst>
              <a:gd name="adj" fmla="val 56016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1924883" y="3802261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Модель</a:t>
            </a:r>
            <a:endParaRPr lang="en-US" sz="2100" dirty="0"/>
          </a:p>
        </p:txBody>
      </p:sp>
      <p:sp>
        <p:nvSpPr>
          <p:cNvPr id="11" name="Text 9"/>
          <p:cNvSpPr/>
          <p:nvPr/>
        </p:nvSpPr>
        <p:spPr>
          <a:xfrm>
            <a:off x="1924883" y="4268033"/>
            <a:ext cx="11911727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XGBoostClassifier с AUC ROC &gt; 0.80 на валидационной выборке.</a:t>
            </a:r>
            <a:endParaRPr lang="en-US" sz="1650" dirty="0"/>
          </a:p>
        </p:txBody>
      </p:sp>
      <p:sp>
        <p:nvSpPr>
          <p:cNvPr id="12" name="Shape 10"/>
          <p:cNvSpPr/>
          <p:nvPr/>
        </p:nvSpPr>
        <p:spPr>
          <a:xfrm>
            <a:off x="1763435" y="4828223"/>
            <a:ext cx="161568" cy="810577"/>
          </a:xfrm>
          <a:prstGeom prst="roundRect">
            <a:avLst>
              <a:gd name="adj" fmla="val 56016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2248138" y="4828223"/>
            <a:ext cx="2779395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Влияющие Признаки</a:t>
            </a:r>
            <a:endParaRPr lang="en-US" sz="2100" dirty="0"/>
          </a:p>
        </p:txBody>
      </p:sp>
      <p:sp>
        <p:nvSpPr>
          <p:cNvPr id="14" name="Text 12"/>
          <p:cNvSpPr/>
          <p:nvPr/>
        </p:nvSpPr>
        <p:spPr>
          <a:xfrm>
            <a:off x="2248138" y="5293995"/>
            <a:ext cx="11588472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Наличие скидки, пол, возраст, personal_coef, тип товара.</a:t>
            </a:r>
            <a:endParaRPr lang="en-US" sz="1650" dirty="0"/>
          </a:p>
        </p:txBody>
      </p:sp>
      <p:sp>
        <p:nvSpPr>
          <p:cNvPr id="15" name="Text 13"/>
          <p:cNvSpPr/>
          <p:nvPr/>
        </p:nvSpPr>
        <p:spPr>
          <a:xfrm>
            <a:off x="793790" y="6096595"/>
            <a:ext cx="13042821" cy="13792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Кульминацией нашего анализа стало построение модели склонности к покупке с использованием XGBoostClassifier. Эта модель способна с высокой точностью предсказывать вероятность совершения покупки, опираясь на множество факторов, включая демографические данные и историю взаимодействий. Её внедрение позволит значительно повысить точность таргетированных маркетинговых кампаний.</a:t>
            </a:r>
            <a:endParaRPr lang="en-US" sz="16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2025-06-01T14:24:08Z</dcterms:created>
  <dcterms:modified xsi:type="dcterms:W3CDTF">2025-06-01T14:24:08Z</dcterms:modified>
</cp:coreProperties>
</file>